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13"/>
  </p:notesMasterIdLst>
  <p:handoutMasterIdLst>
    <p:handoutMasterId r:id="rId14"/>
  </p:handoutMasterIdLst>
  <p:sldIdLst>
    <p:sldId id="332" r:id="rId2"/>
    <p:sldId id="387" r:id="rId3"/>
    <p:sldId id="388" r:id="rId4"/>
    <p:sldId id="389" r:id="rId5"/>
    <p:sldId id="340" r:id="rId6"/>
    <p:sldId id="390" r:id="rId7"/>
    <p:sldId id="346" r:id="rId8"/>
    <p:sldId id="382" r:id="rId9"/>
    <p:sldId id="347" r:id="rId10"/>
    <p:sldId id="369" r:id="rId11"/>
    <p:sldId id="391" r:id="rId12"/>
  </p:sldIdLst>
  <p:sldSz cx="9144000" cy="6858000" type="screen4x3"/>
  <p:notesSz cx="6832600" cy="99631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8">
          <p15:clr>
            <a:srgbClr val="A4A3A4"/>
          </p15:clr>
        </p15:guide>
        <p15:guide id="2" pos="215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00"/>
    <a:srgbClr val="800080"/>
    <a:srgbClr val="6666FF"/>
    <a:srgbClr val="CC00CC"/>
    <a:srgbClr val="0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777" autoAdjust="0"/>
    <p:restoredTop sz="86447" autoAdjust="0"/>
  </p:normalViewPr>
  <p:slideViewPr>
    <p:cSldViewPr>
      <p:cViewPr varScale="1">
        <p:scale>
          <a:sx n="104" d="100"/>
          <a:sy n="104" d="100"/>
        </p:scale>
        <p:origin x="-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-2142" y="-102"/>
      </p:cViewPr>
      <p:guideLst>
        <p:guide orient="horz" pos="3138"/>
        <p:guide pos="215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43E362-5CA8-4CB9-B31A-B4D82B7643F0}" type="doc">
      <dgm:prSet loTypeId="urn:microsoft.com/office/officeart/2005/8/layout/vList2" loCatId="list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D33528D3-A4C1-4F3E-9A70-B234E3C40CE7}">
      <dgm:prSet custT="1"/>
      <dgm:spPr/>
      <dgm:t>
        <a:bodyPr/>
        <a:lstStyle/>
        <a:p>
          <a:pPr rtl="0"/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</a:t>
          </a:r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II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</a:t>
          </a:r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III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Международные конференции «Шахматы в школе» (2017, 2018, 2019)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87FF4F1-07BE-4FCD-9E70-E54EF9497252}" type="parTrans" cxnId="{1A9AEBF1-881D-45FB-9861-1795EE550F36}">
      <dgm:prSet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AD7591-52F8-4ECD-90D5-2FDCDFF0433A}" type="sibTrans" cxnId="{1A9AEBF1-881D-45FB-9861-1795EE550F36}">
      <dgm:prSet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D7F1D82-B409-425D-8DFF-8A063B690EF7}">
      <dgm:prSet custT="1"/>
      <dgm:spPr/>
      <dgm:t>
        <a:bodyPr/>
        <a:lstStyle/>
        <a:p>
          <a:pPr rtl="0"/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Республиканские, зональные, муниципальные семинары – практикумы (ежегодно на базе города)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C906C7-48DD-47A3-81CF-428E64411E3A}" type="parTrans" cxnId="{28C5A960-E6C6-4ED3-AB82-0CDAAD4119E2}">
      <dgm:prSet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396784D-ED83-4F79-A2A4-5890F64AD2F1}" type="sibTrans" cxnId="{28C5A960-E6C6-4ED3-AB82-0CDAAD4119E2}">
      <dgm:prSet/>
      <dgm:spPr/>
      <dgm:t>
        <a:bodyPr/>
        <a:lstStyle/>
        <a:p>
          <a:endParaRPr lang="ru-RU" sz="32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B2DB778-EA2B-4DF5-815E-7E3CC30B1FAA}">
      <dgm:prSet custT="1"/>
      <dgm:spPr/>
      <dgm:t>
        <a:bodyPr/>
        <a:lstStyle/>
        <a:p>
          <a:pPr rtl="0"/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Печатное издательство (журнал «</a:t>
          </a:r>
          <a:r>
            <a:rPr lang="ru-RU" sz="1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Магариф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», местные издания «Заветы Ильича», «</a:t>
          </a:r>
          <a:r>
            <a:rPr lang="ru-RU" sz="1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Заман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1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сулышы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»,электронный Всероссийский журнал «Первое сентября», электронное издательство «</a:t>
          </a:r>
          <a:r>
            <a:rPr lang="ru-RU" sz="1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ЗавучИнфо</a:t>
          </a: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») 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B0171A4-7C75-4529-8890-321DEDAE034F}" type="parTrans" cxnId="{6AFC858C-98D2-4ED3-A609-F1C8BEE50B31}">
      <dgm:prSet/>
      <dgm:spPr/>
      <dgm:t>
        <a:bodyPr/>
        <a:lstStyle/>
        <a:p>
          <a:endParaRPr lang="ru-RU" sz="3200"/>
        </a:p>
      </dgm:t>
    </dgm:pt>
    <dgm:pt modelId="{4C80C959-C640-4794-9A48-210DED42B981}" type="sibTrans" cxnId="{6AFC858C-98D2-4ED3-A609-F1C8BEE50B31}">
      <dgm:prSet/>
      <dgm:spPr/>
      <dgm:t>
        <a:bodyPr/>
        <a:lstStyle/>
        <a:p>
          <a:endParaRPr lang="ru-RU" sz="3200"/>
        </a:p>
      </dgm:t>
    </dgm:pt>
    <dgm:pt modelId="{5B01C57B-7FD2-489D-8769-EFBECE0CE44D}">
      <dgm:prSet custT="1"/>
      <dgm:spPr/>
      <dgm:t>
        <a:bodyPr/>
        <a:lstStyle/>
        <a:p>
          <a:pPr rtl="0"/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рамках курсов повышения квалификации, вебинаров, педагогических конференций.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73C2CDE-C353-4F3A-A123-01E122F55631}" type="parTrans" cxnId="{94278815-2C1C-4E9B-9074-6ED55D85AF58}">
      <dgm:prSet/>
      <dgm:spPr/>
      <dgm:t>
        <a:bodyPr/>
        <a:lstStyle/>
        <a:p>
          <a:endParaRPr lang="ru-RU" sz="3200"/>
        </a:p>
      </dgm:t>
    </dgm:pt>
    <dgm:pt modelId="{DF5ADF66-B8C9-4EC3-B8F0-650646CC9842}" type="sibTrans" cxnId="{94278815-2C1C-4E9B-9074-6ED55D85AF58}">
      <dgm:prSet/>
      <dgm:spPr/>
      <dgm:t>
        <a:bodyPr/>
        <a:lstStyle/>
        <a:p>
          <a:endParaRPr lang="ru-RU" sz="3200"/>
        </a:p>
      </dgm:t>
    </dgm:pt>
    <dgm:pt modelId="{316DD259-4F6D-411B-8A16-C7E0175C7625}">
      <dgm:prSet custT="1"/>
      <dgm:spPr/>
      <dgm:t>
        <a:bodyPr/>
        <a:lstStyle/>
        <a:p>
          <a:pPr algn="l" rtl="0"/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Сайт управления образования,  сайты общеобразовательных учреждений, педагогические сообщества, местное телевидение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A21AC2C-FD15-4DE3-87C9-3AEF0129BDFB}" type="parTrans" cxnId="{3CA3CBE6-731B-4C47-821C-39B24CE4F063}">
      <dgm:prSet/>
      <dgm:spPr/>
      <dgm:t>
        <a:bodyPr/>
        <a:lstStyle/>
        <a:p>
          <a:endParaRPr lang="ru-RU"/>
        </a:p>
      </dgm:t>
    </dgm:pt>
    <dgm:pt modelId="{6ED11098-5483-403F-AEF9-B5297E27A8A0}" type="sibTrans" cxnId="{3CA3CBE6-731B-4C47-821C-39B24CE4F063}">
      <dgm:prSet/>
      <dgm:spPr/>
      <dgm:t>
        <a:bodyPr/>
        <a:lstStyle/>
        <a:p>
          <a:endParaRPr lang="ru-RU"/>
        </a:p>
      </dgm:t>
    </dgm:pt>
    <dgm:pt modelId="{9BE79757-FA1E-4CBD-AFB4-0C02F9130BBE}" type="pres">
      <dgm:prSet presAssocID="{0043E362-5CA8-4CB9-B31A-B4D82B7643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566378-A77A-4B9C-BE86-D6BC2A60EAD1}" type="pres">
      <dgm:prSet presAssocID="{D33528D3-A4C1-4F3E-9A70-B234E3C40CE7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81AD7C-2A5A-4B73-9C05-2ED6B5A1FD9D}" type="pres">
      <dgm:prSet presAssocID="{7EAD7591-52F8-4ECD-90D5-2FDCDFF0433A}" presName="spacer" presStyleCnt="0"/>
      <dgm:spPr/>
    </dgm:pt>
    <dgm:pt modelId="{143A9D88-C9D7-4C14-9C73-EC8EBA055CDB}" type="pres">
      <dgm:prSet presAssocID="{2D7F1D82-B409-425D-8DFF-8A063B690EF7}" presName="parentText" presStyleLbl="node1" presStyleIdx="1" presStyleCnt="5" custLinFactY="-10254" custLinFactNeighborX="-123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D7F296-685B-4F32-A68F-EEDC98B8A9B6}" type="pres">
      <dgm:prSet presAssocID="{D396784D-ED83-4F79-A2A4-5890F64AD2F1}" presName="spacer" presStyleCnt="0"/>
      <dgm:spPr/>
    </dgm:pt>
    <dgm:pt modelId="{0E901E18-7D66-4278-B827-814DFEEDE211}" type="pres">
      <dgm:prSet presAssocID="{AB2DB778-EA2B-4DF5-815E-7E3CC30B1FAA}" presName="parentText" presStyleLbl="node1" presStyleIdx="2" presStyleCnt="5" custLinFactY="-1120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958FFD-989F-4E98-ADD0-91864F2D3F4A}" type="pres">
      <dgm:prSet presAssocID="{4C80C959-C640-4794-9A48-210DED42B981}" presName="spacer" presStyleCnt="0"/>
      <dgm:spPr/>
    </dgm:pt>
    <dgm:pt modelId="{6A49036E-97D5-4445-9826-4A58741AF0CF}" type="pres">
      <dgm:prSet presAssocID="{5B01C57B-7FD2-489D-8769-EFBECE0CE44D}" presName="parentText" presStyleLbl="node1" presStyleIdx="3" presStyleCnt="5" custLinFactY="-3710" custLinFactNeighborX="-123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9D1F7A-A8CA-4FD7-AA2B-3A1087E77356}" type="pres">
      <dgm:prSet presAssocID="{DF5ADF66-B8C9-4EC3-B8F0-650646CC9842}" presName="spacer" presStyleCnt="0"/>
      <dgm:spPr/>
    </dgm:pt>
    <dgm:pt modelId="{EC5464C8-E6C1-4E25-9791-8D3ABD6618BA}" type="pres">
      <dgm:prSet presAssocID="{316DD259-4F6D-411B-8A16-C7E0175C7625}" presName="parentText" presStyleLbl="node1" presStyleIdx="4" presStyleCnt="5" custLinFactNeighborY="302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345E14-13FA-4D6D-BEA2-E2C1D23A3706}" type="presOf" srcId="{316DD259-4F6D-411B-8A16-C7E0175C7625}" destId="{EC5464C8-E6C1-4E25-9791-8D3ABD6618BA}" srcOrd="0" destOrd="0" presId="urn:microsoft.com/office/officeart/2005/8/layout/vList2"/>
    <dgm:cxn modelId="{C697A855-8C69-4C02-8E27-13272D166ABE}" type="presOf" srcId="{AB2DB778-EA2B-4DF5-815E-7E3CC30B1FAA}" destId="{0E901E18-7D66-4278-B827-814DFEEDE211}" srcOrd="0" destOrd="0" presId="urn:microsoft.com/office/officeart/2005/8/layout/vList2"/>
    <dgm:cxn modelId="{28C5A960-E6C6-4ED3-AB82-0CDAAD4119E2}" srcId="{0043E362-5CA8-4CB9-B31A-B4D82B7643F0}" destId="{2D7F1D82-B409-425D-8DFF-8A063B690EF7}" srcOrd="1" destOrd="0" parTransId="{E1C906C7-48DD-47A3-81CF-428E64411E3A}" sibTransId="{D396784D-ED83-4F79-A2A4-5890F64AD2F1}"/>
    <dgm:cxn modelId="{2283D5C4-02F7-4566-9116-5C87B5CD569E}" type="presOf" srcId="{D33528D3-A4C1-4F3E-9A70-B234E3C40CE7}" destId="{56566378-A77A-4B9C-BE86-D6BC2A60EAD1}" srcOrd="0" destOrd="0" presId="urn:microsoft.com/office/officeart/2005/8/layout/vList2"/>
    <dgm:cxn modelId="{6AFC858C-98D2-4ED3-A609-F1C8BEE50B31}" srcId="{0043E362-5CA8-4CB9-B31A-B4D82B7643F0}" destId="{AB2DB778-EA2B-4DF5-815E-7E3CC30B1FAA}" srcOrd="2" destOrd="0" parTransId="{DB0171A4-7C75-4529-8890-321DEDAE034F}" sibTransId="{4C80C959-C640-4794-9A48-210DED42B981}"/>
    <dgm:cxn modelId="{C3DC00F1-180D-405F-845E-2768E1FB3148}" type="presOf" srcId="{0043E362-5CA8-4CB9-B31A-B4D82B7643F0}" destId="{9BE79757-FA1E-4CBD-AFB4-0C02F9130BBE}" srcOrd="0" destOrd="0" presId="urn:microsoft.com/office/officeart/2005/8/layout/vList2"/>
    <dgm:cxn modelId="{21A20BE6-CA65-45A2-95A1-78CA0750E693}" type="presOf" srcId="{5B01C57B-7FD2-489D-8769-EFBECE0CE44D}" destId="{6A49036E-97D5-4445-9826-4A58741AF0CF}" srcOrd="0" destOrd="0" presId="urn:microsoft.com/office/officeart/2005/8/layout/vList2"/>
    <dgm:cxn modelId="{484BD8C4-A852-4A6F-9686-0A5D89BA16F3}" type="presOf" srcId="{2D7F1D82-B409-425D-8DFF-8A063B690EF7}" destId="{143A9D88-C9D7-4C14-9C73-EC8EBA055CDB}" srcOrd="0" destOrd="0" presId="urn:microsoft.com/office/officeart/2005/8/layout/vList2"/>
    <dgm:cxn modelId="{94278815-2C1C-4E9B-9074-6ED55D85AF58}" srcId="{0043E362-5CA8-4CB9-B31A-B4D82B7643F0}" destId="{5B01C57B-7FD2-489D-8769-EFBECE0CE44D}" srcOrd="3" destOrd="0" parTransId="{C73C2CDE-C353-4F3A-A123-01E122F55631}" sibTransId="{DF5ADF66-B8C9-4EC3-B8F0-650646CC9842}"/>
    <dgm:cxn modelId="{3CA3CBE6-731B-4C47-821C-39B24CE4F063}" srcId="{0043E362-5CA8-4CB9-B31A-B4D82B7643F0}" destId="{316DD259-4F6D-411B-8A16-C7E0175C7625}" srcOrd="4" destOrd="0" parTransId="{4A21AC2C-FD15-4DE3-87C9-3AEF0129BDFB}" sibTransId="{6ED11098-5483-403F-AEF9-B5297E27A8A0}"/>
    <dgm:cxn modelId="{1A9AEBF1-881D-45FB-9861-1795EE550F36}" srcId="{0043E362-5CA8-4CB9-B31A-B4D82B7643F0}" destId="{D33528D3-A4C1-4F3E-9A70-B234E3C40CE7}" srcOrd="0" destOrd="0" parTransId="{687FF4F1-07BE-4FCD-9E70-E54EF9497252}" sibTransId="{7EAD7591-52F8-4ECD-90D5-2FDCDFF0433A}"/>
    <dgm:cxn modelId="{20D20700-4517-455A-A8B7-51D045EADF80}" type="presParOf" srcId="{9BE79757-FA1E-4CBD-AFB4-0C02F9130BBE}" destId="{56566378-A77A-4B9C-BE86-D6BC2A60EAD1}" srcOrd="0" destOrd="0" presId="urn:microsoft.com/office/officeart/2005/8/layout/vList2"/>
    <dgm:cxn modelId="{6F374872-FA9C-4926-91F2-77AE55B74E01}" type="presParOf" srcId="{9BE79757-FA1E-4CBD-AFB4-0C02F9130BBE}" destId="{2881AD7C-2A5A-4B73-9C05-2ED6B5A1FD9D}" srcOrd="1" destOrd="0" presId="urn:microsoft.com/office/officeart/2005/8/layout/vList2"/>
    <dgm:cxn modelId="{CC1B4DA9-8336-4601-9B2E-8D9F8F00204A}" type="presParOf" srcId="{9BE79757-FA1E-4CBD-AFB4-0C02F9130BBE}" destId="{143A9D88-C9D7-4C14-9C73-EC8EBA055CDB}" srcOrd="2" destOrd="0" presId="urn:microsoft.com/office/officeart/2005/8/layout/vList2"/>
    <dgm:cxn modelId="{E4823793-4AF9-4B77-BDC5-11125740500C}" type="presParOf" srcId="{9BE79757-FA1E-4CBD-AFB4-0C02F9130BBE}" destId="{68D7F296-685B-4F32-A68F-EEDC98B8A9B6}" srcOrd="3" destOrd="0" presId="urn:microsoft.com/office/officeart/2005/8/layout/vList2"/>
    <dgm:cxn modelId="{ECC86F16-057F-4988-AA44-512972970C6B}" type="presParOf" srcId="{9BE79757-FA1E-4CBD-AFB4-0C02F9130BBE}" destId="{0E901E18-7D66-4278-B827-814DFEEDE211}" srcOrd="4" destOrd="0" presId="urn:microsoft.com/office/officeart/2005/8/layout/vList2"/>
    <dgm:cxn modelId="{503070FD-EA27-4552-B3F8-F337C6D20315}" type="presParOf" srcId="{9BE79757-FA1E-4CBD-AFB4-0C02F9130BBE}" destId="{E2958FFD-989F-4E98-ADD0-91864F2D3F4A}" srcOrd="5" destOrd="0" presId="urn:microsoft.com/office/officeart/2005/8/layout/vList2"/>
    <dgm:cxn modelId="{27EA7755-247C-4F92-B392-FD339FB2CC1D}" type="presParOf" srcId="{9BE79757-FA1E-4CBD-AFB4-0C02F9130BBE}" destId="{6A49036E-97D5-4445-9826-4A58741AF0CF}" srcOrd="6" destOrd="0" presId="urn:microsoft.com/office/officeart/2005/8/layout/vList2"/>
    <dgm:cxn modelId="{A315BE77-3050-4373-B4F7-979DF7407480}" type="presParOf" srcId="{9BE79757-FA1E-4CBD-AFB4-0C02F9130BBE}" destId="{479D1F7A-A8CA-4FD7-AA2B-3A1087E77356}" srcOrd="7" destOrd="0" presId="urn:microsoft.com/office/officeart/2005/8/layout/vList2"/>
    <dgm:cxn modelId="{7BD2F100-536A-4977-93B8-C34A7F62C003}" type="presParOf" srcId="{9BE79757-FA1E-4CBD-AFB4-0C02F9130BBE}" destId="{EC5464C8-E6C1-4E25-9791-8D3ABD6618BA}" srcOrd="8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566378-A77A-4B9C-BE86-D6BC2A60EAD1}">
      <dsp:nvSpPr>
        <dsp:cNvPr id="0" name=""/>
        <dsp:cNvSpPr/>
      </dsp:nvSpPr>
      <dsp:spPr>
        <a:xfrm>
          <a:off x="0" y="2533"/>
          <a:ext cx="5786478" cy="111947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</a:t>
          </a: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II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</a:t>
          </a: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III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Международные конференции «Шахматы в школе» (2017, 2018, 2019)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648" y="57181"/>
        <a:ext cx="5677182" cy="1010182"/>
      </dsp:txXfrm>
    </dsp:sp>
    <dsp:sp modelId="{143A9D88-C9D7-4C14-9C73-EC8EBA055CDB}">
      <dsp:nvSpPr>
        <dsp:cNvPr id="0" name=""/>
        <dsp:cNvSpPr/>
      </dsp:nvSpPr>
      <dsp:spPr>
        <a:xfrm>
          <a:off x="0" y="1007220"/>
          <a:ext cx="5786478" cy="111947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3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Республиканские, зональные, муниципальные семинары – практикумы (ежегодно на базе города)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648" y="1061868"/>
        <a:ext cx="5677182" cy="1010182"/>
      </dsp:txXfrm>
    </dsp:sp>
    <dsp:sp modelId="{0E901E18-7D66-4278-B827-814DFEEDE211}">
      <dsp:nvSpPr>
        <dsp:cNvPr id="0" name=""/>
        <dsp:cNvSpPr/>
      </dsp:nvSpPr>
      <dsp:spPr>
        <a:xfrm>
          <a:off x="0" y="2126355"/>
          <a:ext cx="5786478" cy="111947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Печатное издательство (журнал «</a:t>
          </a:r>
          <a:r>
            <a:rPr lang="ru-RU" sz="1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Магариф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», местные издания «Заветы Ильича», «</a:t>
          </a:r>
          <a:r>
            <a:rPr lang="ru-RU" sz="1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Заман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1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сулышы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»,электронный Всероссийский журнал «Первое сентября», электронное издательство «</a:t>
          </a:r>
          <a:r>
            <a:rPr lang="ru-RU" sz="1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ЗавучИнфо</a:t>
          </a: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») 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648" y="2181003"/>
        <a:ext cx="5677182" cy="1010182"/>
      </dsp:txXfrm>
    </dsp:sp>
    <dsp:sp modelId="{6A49036E-97D5-4445-9826-4A58741AF0CF}">
      <dsp:nvSpPr>
        <dsp:cNvPr id="0" name=""/>
        <dsp:cNvSpPr/>
      </dsp:nvSpPr>
      <dsp:spPr>
        <a:xfrm>
          <a:off x="0" y="3339995"/>
          <a:ext cx="5786478" cy="111947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 рамках курсов повышения квалификации, вебинаров, педагогических конференций.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648" y="3394643"/>
        <a:ext cx="5677182" cy="1010182"/>
      </dsp:txXfrm>
    </dsp:sp>
    <dsp:sp modelId="{EC5464C8-E6C1-4E25-9791-8D3ABD6618BA}">
      <dsp:nvSpPr>
        <dsp:cNvPr id="0" name=""/>
        <dsp:cNvSpPr/>
      </dsp:nvSpPr>
      <dsp:spPr>
        <a:xfrm>
          <a:off x="0" y="4524099"/>
          <a:ext cx="5786478" cy="111947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6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Сайт управления образования,  сайты общеобразовательных учреждений, педагогические сообщества, местное телевидение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4648" y="4578747"/>
        <a:ext cx="5677182" cy="10101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0325" y="0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63088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0325" y="9463088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DD30BC4-3716-402E-9313-3B087D2EDE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916436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0325" y="0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5513" y="747713"/>
            <a:ext cx="4981575" cy="3735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2625" y="4732338"/>
            <a:ext cx="546735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3088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3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0325" y="9463088"/>
            <a:ext cx="29606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CD5E321-65B4-439D-AA41-2AC4ADB7F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56932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E600A3-9783-4CA6-90F7-A090BFDCAD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C01CA8-022B-422F-95DF-E792CEBA4C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BE39AC-10A9-4855-93AB-98ED48E651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alphaModFix amt="1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Данияр\Desktop\загруженное.jpg"/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2" y="5643578"/>
            <a:ext cx="1214417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43900" y="5992833"/>
            <a:ext cx="762000" cy="365125"/>
          </a:xfrm>
        </p:spPr>
        <p:txBody>
          <a:bodyPr/>
          <a:lstStyle>
            <a:lvl1pPr>
              <a:defRPr sz="1200" b="1" i="1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909F13-03C1-48E4-BC24-51D3FF849A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alphaModFix amt="1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Данияр\Desktop\загруженное.jpg"/>
          <p:cNvPicPr>
            <a:picLocks noChangeAspect="1" noChangeArrowheads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2" y="5643578"/>
            <a:ext cx="1214417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43900" y="6072206"/>
            <a:ext cx="762000" cy="365125"/>
          </a:xfrm>
        </p:spPr>
        <p:txBody>
          <a:bodyPr/>
          <a:lstStyle>
            <a:lvl1pPr>
              <a:defRPr b="1" i="1"/>
            </a:lvl1pPr>
          </a:lstStyle>
          <a:p>
            <a:pPr>
              <a:defRPr/>
            </a:pPr>
            <a:fld id="{138D016F-71D4-4414-AA66-65616B7632A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C5A48E-4724-443A-9EEC-58900FCE38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34A4F0-8C0A-47DC-B51F-0E2C90B4928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BD5E07-B8C9-4F65-962A-3FB39385FEB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C5AFD9-4104-479B-A9C9-57905152B2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314C0D96-C9EF-4EC0-A62C-3D471420859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735B6D94-9D39-41D9-A558-547BAA2028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pull dir="d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42844" y="714356"/>
            <a:ext cx="8715436" cy="36433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Методическое пространство системы начального образования Лениногорского муниципального района: условия профессионального развития учителя</a:t>
            </a:r>
            <a:endParaRPr lang="ru-RU" sz="4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Содержимое 2"/>
          <p:cNvSpPr>
            <a:spLocks noGrp="1"/>
          </p:cNvSpPr>
          <p:nvPr>
            <p:ph type="subTitle" idx="1"/>
          </p:nvPr>
        </p:nvSpPr>
        <p:spPr>
          <a:xfrm>
            <a:off x="1619672" y="5157192"/>
            <a:ext cx="6400800" cy="995354"/>
          </a:xfrm>
        </p:spPr>
        <p:txBody>
          <a:bodyPr/>
          <a:lstStyle/>
          <a:p>
            <a:endParaRPr lang="ru-RU" i="1" dirty="0" smtClean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642942"/>
          </a:xfrm>
        </p:spPr>
        <p:txBody>
          <a:bodyPr>
            <a:noAutofit/>
          </a:bodyPr>
          <a:lstStyle/>
          <a:p>
            <a:pPr algn="ctr"/>
            <a:r>
              <a:rPr lang="ru-RU" sz="3600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и апробация инновационного проекта «Шахматы в школе»</a:t>
            </a:r>
            <a:endParaRPr lang="ru-RU" sz="3600" i="1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28992" y="3929066"/>
            <a:ext cx="2786082" cy="2928934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8D016F-71D4-4414-AA66-65616B7632AD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5" y="1000108"/>
            <a:ext cx="3143271" cy="27860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3898975"/>
            <a:ext cx="3143272" cy="2959025"/>
          </a:xfrm>
          <a:prstGeom prst="rect">
            <a:avLst/>
          </a:prstGeom>
        </p:spPr>
      </p:pic>
      <p:pic>
        <p:nvPicPr>
          <p:cNvPr id="9" name="Рисунок 8" descr="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28992" y="1000108"/>
            <a:ext cx="2786082" cy="278608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94979" y="3244334"/>
            <a:ext cx="2354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Шахматный всеобуч</a:t>
            </a:r>
          </a:p>
        </p:txBody>
      </p:sp>
      <p:pic>
        <p:nvPicPr>
          <p:cNvPr id="14" name="Рисунок 13" descr="C:\Documents and Settings\Admin\Local Settings\Temp\Rar$DI00.187\а5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1000108"/>
            <a:ext cx="264320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Documents and Settings\Admin\Local Settings\Temp\Rar$DI06.890\6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50" y="3929066"/>
            <a:ext cx="2643206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99509784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714356"/>
            <a:ext cx="6143668" cy="928694"/>
          </a:xfrm>
        </p:spPr>
        <p:txBody>
          <a:bodyPr>
            <a:noAutofit/>
          </a:bodyPr>
          <a:lstStyle/>
          <a:p>
            <a:pPr algn="r"/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 деле обучения и воспитания, во всем школьном деле</a:t>
            </a:r>
            <a:b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ничего нельзя улучшить, минуя голову учителя. </a:t>
            </a:r>
            <a:b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живет до тех пор, пока он учится. </a:t>
            </a:r>
            <a:b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только он перестает учиться, </a:t>
            </a:r>
            <a:b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нем умирает учитель»</a:t>
            </a:r>
            <a:b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К.Д.Ушинский</a:t>
            </a:r>
            <a:endParaRPr lang="ru-RU" sz="1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8D016F-71D4-4414-AA66-65616B7632AD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pic>
        <p:nvPicPr>
          <p:cNvPr id="6" name="Содержимое 5" descr="C:\Documents and Settings\Admin\Local Settings\Temp\Rar$DI05.625\4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14488"/>
            <a:ext cx="278608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Admin\Мои документы\Шахматы\IMG-20191021-WA003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714488"/>
            <a:ext cx="278608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Documents and Settings\Admin\Local Settings\Temp\Rar$DI17.671\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1714488"/>
            <a:ext cx="278608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Documents and Settings\Admin\Local Settings\Temp\Rar$DI31.234\д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4214818"/>
            <a:ext cx="278608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Admin\Local Settings\Temp\Rar$DI00.250\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4214818"/>
            <a:ext cx="278608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10" descr="C:\Documents and Settings\Admin\Local Settings\Temp\Rar$DI14.125\5.JPG"/>
          <p:cNvPicPr>
            <a:picLocks noGrp="1"/>
          </p:cNvPicPr>
          <p:nvPr>
            <p:ph sz="half" idx="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6215074" y="4214818"/>
            <a:ext cx="278608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Аналитическая деятельность</a:t>
            </a:r>
            <a:endParaRPr lang="ru-RU" sz="4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1026" name="Picture 2" descr="C:\Documents and Settings\Admin\Мои документы\Фотографии\IMG_20170126_1338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2985"/>
            <a:ext cx="4357718" cy="2643205"/>
          </a:xfrm>
          <a:prstGeom prst="rect">
            <a:avLst/>
          </a:prstGeom>
          <a:noFill/>
        </p:spPr>
      </p:pic>
      <p:pic>
        <p:nvPicPr>
          <p:cNvPr id="8" name="Рисунок 7" descr="C:\Documents and Settings\Admin\Мои документы\Фотографии\DSC05551.JPG"/>
          <p:cNvPicPr/>
          <p:nvPr/>
        </p:nvPicPr>
        <p:blipFill>
          <a:blip r:embed="rId3" cstate="print">
            <a:lum contrast="-10000"/>
          </a:blip>
          <a:srcRect/>
          <a:stretch>
            <a:fillRect/>
          </a:stretch>
        </p:blipFill>
        <p:spPr bwMode="auto">
          <a:xfrm>
            <a:off x="4857752" y="1142984"/>
            <a:ext cx="414340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Documents and Settings\Admin\Local Settings\Temp\Rar$DI04.234\Фото201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000504"/>
            <a:ext cx="442915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Admin\Local Settings\Temp\Rar$DI08.297\Фото204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4000504"/>
            <a:ext cx="414340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7256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Информационная и консультативная деятельность</a:t>
            </a:r>
            <a:endParaRPr lang="ru-RU" sz="36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pic>
        <p:nvPicPr>
          <p:cNvPr id="2050" name="Picture 2" descr="C:\Documents and Settings\Admin\Мои документы\Фотографии\Фотографии с руководителями ШМО\На семинаре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142984"/>
            <a:ext cx="2928958" cy="2643205"/>
          </a:xfrm>
          <a:prstGeom prst="rect">
            <a:avLst/>
          </a:prstGeom>
          <a:noFill/>
        </p:spPr>
      </p:pic>
      <p:pic>
        <p:nvPicPr>
          <p:cNvPr id="7" name="Рисунок 6" descr="C:\Documents and Settings\Admin\Мои документы\Фотографии\Август 2015\DSC_02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1142984"/>
            <a:ext cx="26432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Documents and Settings\Admin\Мои документы\Фотографии\Август 2015\DSC_023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929066"/>
            <a:ext cx="428628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Admin\Мои документы\Фотографии\DSCF324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929066"/>
            <a:ext cx="442915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1142984"/>
            <a:ext cx="300039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229600" cy="1357322"/>
          </a:xfrm>
        </p:spPr>
        <p:txBody>
          <a:bodyPr>
            <a:normAutofit/>
          </a:bodyPr>
          <a:lstStyle/>
          <a:p>
            <a:pPr algn="ctr"/>
            <a:r>
              <a:rPr lang="ru-RU" sz="3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Организационно – методическая деятельность</a:t>
            </a:r>
            <a:endParaRPr lang="ru-RU" sz="36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5" name="Содержимое 4" descr="C:\Documents and Settings\Admin\Local Settings\Temp\Rar$DI03.547\DSC_255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8"/>
            <a:ext cx="4143404" cy="263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Admin\Local Settings\Temp\Rar$DI11.172\DSC_25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357298"/>
            <a:ext cx="4214842" cy="2643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Documents and Settings\Admin\Мои документы\Фотографии\Фотографии СОШ №5 Семинар для Гаделшиной Г.М\IMG_064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071942"/>
            <a:ext cx="414340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6" y="4143380"/>
            <a:ext cx="4214842" cy="2571768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428628"/>
          </a:xfrm>
        </p:spPr>
        <p:txBody>
          <a:bodyPr vert="horz" lIns="0" rIns="0" bIns="0" anchor="b">
            <a:no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600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Трансляция опыта работы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673596552"/>
              </p:ext>
            </p:extLst>
          </p:nvPr>
        </p:nvGraphicFramePr>
        <p:xfrm>
          <a:off x="785786" y="1000108"/>
          <a:ext cx="5786478" cy="5643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44" name="Picture 3" descr="C:\Users\Данияр\Desktop\images (1)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785794"/>
            <a:ext cx="192882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7158030" cy="857256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Трансляция опыта работы</a:t>
            </a:r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pic>
        <p:nvPicPr>
          <p:cNvPr id="5" name="Содержимое 4" descr="C:\Documents and Settings\Admin\Рабочий стол\DSCN266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28670"/>
            <a:ext cx="4071966" cy="2857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Admin\Рабочий стол\SAM_1889.JPG"/>
          <p:cNvPicPr/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4572000" y="928670"/>
            <a:ext cx="4429156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10" descr="IMG_20171206_102311.jpg"/>
          <p:cNvPicPr>
            <a:picLocks noChangeAspect="1"/>
          </p:cNvPicPr>
          <p:nvPr/>
        </p:nvPicPr>
        <p:blipFill>
          <a:blip r:embed="rId4" cstate="print"/>
          <a:srcRect r="1452" b="-1039"/>
          <a:stretch>
            <a:fillRect/>
          </a:stretch>
        </p:blipFill>
        <p:spPr>
          <a:xfrm>
            <a:off x="214282" y="4000504"/>
            <a:ext cx="4071966" cy="2643206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 l="32372" t="16360" r="37189" b="6250"/>
          <a:stretch>
            <a:fillRect/>
          </a:stretch>
        </p:blipFill>
        <p:spPr bwMode="auto">
          <a:xfrm rot="21088702">
            <a:off x="4500562" y="4000504"/>
            <a:ext cx="192882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 l="22964" t="17344" r="47704" b="6250"/>
          <a:stretch>
            <a:fillRect/>
          </a:stretch>
        </p:blipFill>
        <p:spPr bwMode="auto">
          <a:xfrm rot="717329">
            <a:off x="6602628" y="4106945"/>
            <a:ext cx="200026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072494" cy="642918"/>
          </a:xfrm>
        </p:spPr>
        <p:txBody>
          <a:bodyPr vert="horz" lIns="0" rIns="0" bIns="0" anchor="b">
            <a:normAutofit/>
          </a:bodyPr>
          <a:lstStyle/>
          <a:p>
            <a:pPr algn="ctr"/>
            <a:r>
              <a:rPr lang="ru-RU" sz="3600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потенциал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sz="half" idx="1"/>
          </p:nvPr>
        </p:nvSpPr>
        <p:spPr>
          <a:xfrm>
            <a:off x="-23786" y="857232"/>
            <a:ext cx="5286380" cy="5351164"/>
          </a:xfrm>
        </p:spPr>
        <p:txBody>
          <a:bodyPr>
            <a:noAutofit/>
          </a:bodyPr>
          <a:lstStyle/>
          <a:p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квалификации,</a:t>
            </a:r>
          </a:p>
          <a:p>
            <a:pPr>
              <a:buNone/>
            </a:pP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педагогического мастерства и категорийности. </a:t>
            </a:r>
          </a:p>
          <a:p>
            <a:pPr>
              <a:buNone/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(Сотрудничество с ИРО РТ, НГПИ.)</a:t>
            </a:r>
          </a:p>
          <a:p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проблемных групп над созданием новых дидактических материалов, методических разработок школьных, муниципальных проектов и программ.</a:t>
            </a:r>
          </a:p>
          <a:p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инновационного проекта «Шахматы в школе»</a:t>
            </a:r>
          </a:p>
          <a:p>
            <a:pPr>
              <a:buNone/>
            </a:pP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(Методическое сопровождение ИРО РТ, Федерации шахмат Республики Татарстан, АНО Центра интеллектуальной культуры и спорта «Каисса» г.Москва, Международного Школьного Шахматного Союза.)</a:t>
            </a:r>
          </a:p>
          <a:p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сборников конспектов апробированных интегрированных уроков по введению шахмат в школы с первого года обучения.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Содержимое 5" descr="DSC05228.JPG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5357818" y="642918"/>
            <a:ext cx="3571900" cy="2000264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 t="4931"/>
          <a:stretch>
            <a:fillRect/>
          </a:stretch>
        </p:blipFill>
        <p:spPr bwMode="auto">
          <a:xfrm>
            <a:off x="5357818" y="2714621"/>
            <a:ext cx="357190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C:\Users\ПК\Documents\видео 2 класса\IMG-20171022-WA0034.jpg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357818" y="4786322"/>
            <a:ext cx="3571900" cy="1928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857232"/>
            <a:ext cx="8836256" cy="224582"/>
          </a:xfrm>
        </p:spPr>
        <p:txBody>
          <a:bodyPr>
            <a:noAutofit/>
          </a:bodyPr>
          <a:lstStyle/>
          <a:p>
            <a:pPr algn="ctr"/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конкурсов профессионального мастерства</a:t>
            </a:r>
            <a:endParaRPr lang="ru-RU" sz="36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039227261"/>
              </p:ext>
            </p:extLst>
          </p:nvPr>
        </p:nvGraphicFramePr>
        <p:xfrm>
          <a:off x="0" y="1071546"/>
          <a:ext cx="9001188" cy="57864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28958">
                  <a:extLst>
                    <a:ext uri="{9D8B030D-6E8A-4147-A177-3AD203B41FA5}">
                      <a16:colId xmlns="" xmlns:a16="http://schemas.microsoft.com/office/drawing/2014/main" val="1764075031"/>
                    </a:ext>
                  </a:extLst>
                </a:gridCol>
                <a:gridCol w="3681209">
                  <a:extLst>
                    <a:ext uri="{9D8B030D-6E8A-4147-A177-3AD203B41FA5}">
                      <a16:colId xmlns="" xmlns:a16="http://schemas.microsoft.com/office/drawing/2014/main" val="802623883"/>
                    </a:ext>
                  </a:extLst>
                </a:gridCol>
                <a:gridCol w="2391021">
                  <a:extLst>
                    <a:ext uri="{9D8B030D-6E8A-4147-A177-3AD203B41FA5}">
                      <a16:colId xmlns="" xmlns:a16="http://schemas.microsoft.com/office/drawing/2014/main" val="1692678004"/>
                    </a:ext>
                  </a:extLst>
                </a:gridCol>
              </a:tblGrid>
              <a:tr h="6320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Наименование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конкурса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2018 -2019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2019-2020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066209983"/>
                  </a:ext>
                </a:extLst>
              </a:tr>
              <a:tr h="8869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 конкурс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Учитель года» 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indent="-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AutoNum type="arabicPlain" startAt="2"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учителя - 1 победитель;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1- победитель в номинации «Педагогический дебют».</a:t>
                      </a:r>
                    </a:p>
                    <a:p>
                      <a:pPr mar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республиканском этапе победитель в номинации «Энергия, смелость, воля»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учитель - 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победитель в номинации «Педагогический дебют»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85559002"/>
                  </a:ext>
                </a:extLst>
              </a:tr>
              <a:tr h="54925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Всероссийский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конкурс «Учитель здоровья»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учителя – 1 -2 место, 1- 3 место.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место на Всероссийском этапе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учитель – 2 место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627271399"/>
                  </a:ext>
                </a:extLst>
              </a:tr>
              <a:tr h="6195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Муниципальный конкурс методических разработок  «Мой лучший урок»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учителей –  1 победитель и 4 призера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 учителей – 2- победителя и 4 призера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4177783387"/>
                  </a:ext>
                </a:extLst>
              </a:tr>
              <a:tr h="5715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Муниципальный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конкурс на лучший мастер- класс по интеграции с шахматами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учителя  - 1победитель, 2 призера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 учителей – 2 победителя, 3 призера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652406985"/>
                  </a:ext>
                </a:extLst>
              </a:tr>
              <a:tr h="5215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Муниципальный конкурс «Лучший учитель шахмат Лениногорского района»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учителя – 1 победитель, 3 призера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162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Республиканские научно – практические конференции имени </a:t>
                      </a:r>
                      <a:r>
                        <a:rPr lang="ru-RU" sz="14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Шашина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имени </a:t>
                      </a:r>
                      <a:r>
                        <a:rPr lang="ru-RU" sz="14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Морякова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 учителей (6 победителей)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учителей (8 победителей)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793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Турнир</a:t>
                      </a:r>
                      <a:r>
                        <a:rPr lang="ru-RU" sz="14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педагогических команд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 команд ( 1 команда – победители, 2 команды – призеры)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86986076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229600" cy="811468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ru-RU" sz="3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Направленность на педагогическое просвещение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5143536" cy="4596542"/>
          </a:xfrm>
        </p:spPr>
        <p:txBody>
          <a:bodyPr>
            <a:normAutofit fontScale="25000" lnSpcReduction="20000"/>
          </a:bodyPr>
          <a:lstStyle/>
          <a:p>
            <a:pPr indent="-247650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Мастер-классы</a:t>
            </a:r>
          </a:p>
          <a:p>
            <a:pPr indent="-247650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Методические, профессиональные конкурсы</a:t>
            </a:r>
          </a:p>
          <a:p>
            <a:pPr indent="-247650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«Круглых столов»</a:t>
            </a:r>
          </a:p>
          <a:p>
            <a:pPr indent="-247650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Семинары – практикумы</a:t>
            </a:r>
          </a:p>
          <a:p>
            <a:pPr indent="-247650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семинары</a:t>
            </a:r>
          </a:p>
          <a:p>
            <a:pPr indent="-247650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посещения уроков с последующим обсуждением их результатов</a:t>
            </a:r>
          </a:p>
          <a:p>
            <a:pPr indent="-247650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 – практические конференции различного уровня</a:t>
            </a:r>
          </a:p>
          <a:p>
            <a:pPr indent="-247650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консультирование</a:t>
            </a:r>
          </a:p>
          <a:p>
            <a:pPr indent="-247650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 чтения, мастерские</a:t>
            </a:r>
          </a:p>
          <a:p>
            <a:pPr indent="-247650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Деловые игры</a:t>
            </a:r>
          </a:p>
          <a:p>
            <a:pPr indent="-247650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ринг</a:t>
            </a:r>
          </a:p>
          <a:p>
            <a:pPr indent="-247650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Индивидуальное и тематическое консультирование</a:t>
            </a:r>
          </a:p>
          <a:p>
            <a:pPr indent="-247650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методических объединений</a:t>
            </a:r>
          </a:p>
          <a:p>
            <a:pPr indent="-247650"/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педагогическое просвещение педагогов (лекции, семинары)</a:t>
            </a:r>
          </a:p>
          <a:p>
            <a:pPr indent="-247650"/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Тренинговые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занятия</a:t>
            </a:r>
          </a:p>
          <a:p>
            <a:endParaRPr lang="ru-RU" sz="7200" i="1" dirty="0" smtClean="0"/>
          </a:p>
          <a:p>
            <a:endParaRPr lang="ru-RU" i="1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20E42E-4895-4287-B544-3649A5D98901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pic>
        <p:nvPicPr>
          <p:cNvPr id="7" name="Рисунок 6" descr="SDC1519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572132" y="928670"/>
            <a:ext cx="3330692" cy="1857388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2857496"/>
            <a:ext cx="335758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C:\Documents and Settings\Admin\Мои документы\Письма школам и для сайта\Статья ММО учителей начальных классов национальных школ\DSC_044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4761218"/>
            <a:ext cx="3357586" cy="209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2933</TotalTime>
  <Words>486</Words>
  <Application>Microsoft Office PowerPoint</Application>
  <PresentationFormat>Экран (4:3)</PresentationFormat>
  <Paragraphs>74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Методическое пространство системы начального образования Лениногорского муниципального района: условия профессионального развития учителя</vt:lpstr>
      <vt:lpstr>           Аналитическая деятельность</vt:lpstr>
      <vt:lpstr>Информационная и консультативная деятельность</vt:lpstr>
      <vt:lpstr>Организационно – методическая деятельность</vt:lpstr>
      <vt:lpstr>          Трансляция опыта работы</vt:lpstr>
      <vt:lpstr>Трансляция опыта работы</vt:lpstr>
      <vt:lpstr>Методический потенциал</vt:lpstr>
      <vt:lpstr>Результаты конкурсов профессионального мастерства</vt:lpstr>
      <vt:lpstr>Направленность на педагогическое просвещение</vt:lpstr>
      <vt:lpstr>Внедрение и апробация инновационного проекта «Шахматы в школе»</vt:lpstr>
      <vt:lpstr>«В деле обучения и воспитания, во всем школьном деле  ничего нельзя улучшить, минуя голову учителя.  Учитель живет до тех пор, пока он учится.  Как только он перестает учиться,  в нем умирает учитель» К.Д.Ушинский</vt:lpstr>
    </vt:vector>
  </TitlesOfParts>
  <Company>Филиал №3 ГУ СРО ФСС РФ г. Н.Тагил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МЕТОДИЧЕСКОЕ ОБЪЕДИНЕНИЕ УЧИТЕЛЕЙ НАЧАЛЬНЫХ КЛАССОВ</dc:title>
  <dc:creator>Я</dc:creator>
  <cp:lastModifiedBy>Admin</cp:lastModifiedBy>
  <cp:revision>407</cp:revision>
  <dcterms:created xsi:type="dcterms:W3CDTF">2008-02-14T03:37:44Z</dcterms:created>
  <dcterms:modified xsi:type="dcterms:W3CDTF">2020-08-04T11:02:25Z</dcterms:modified>
</cp:coreProperties>
</file>